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31" r:id="rId2"/>
    <p:sldId id="332" r:id="rId3"/>
    <p:sldId id="330" r:id="rId4"/>
    <p:sldId id="335" r:id="rId5"/>
    <p:sldId id="333" r:id="rId6"/>
    <p:sldId id="334" r:id="rId7"/>
    <p:sldId id="336" r:id="rId8"/>
    <p:sldId id="337" r:id="rId9"/>
    <p:sldId id="338" r:id="rId10"/>
    <p:sldId id="339" r:id="rId11"/>
    <p:sldId id="340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2" autoAdjust="0"/>
  </p:normalViewPr>
  <p:slideViewPr>
    <p:cSldViewPr showGuides="1">
      <p:cViewPr varScale="1">
        <p:scale>
          <a:sx n="139" d="100"/>
          <a:sy n="139" d="100"/>
        </p:scale>
        <p:origin x="120" y="150"/>
      </p:cViewPr>
      <p:guideLst>
        <p:guide orient="horz" pos="1620"/>
        <p:guide orient="horz" pos="191"/>
        <p:guide orient="horz" pos="854"/>
        <p:guide orient="horz" pos="821"/>
        <p:guide orient="horz" pos="3072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-1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8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C04954-C962-4CE3-9016-38A329BB7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1531F8-7E36-4888-B6FC-BB64C98DFA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1B082-8763-45A2-97A1-B46D7FE7567C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10E2BF-636D-4402-9B85-23AE1C4F1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7E2C0B-1A3D-4012-91F9-1EAAD896E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E6C12-38BB-4E46-82EC-A1231C2A7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7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20/10/2025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55936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pic>
        <p:nvPicPr>
          <p:cNvPr id="8" name="Graphique 7" descr="Ministère de la Transition écologique, de la Biodiversité et des Négociations internationales sur le climat et la nature">
            <a:extLst>
              <a:ext uri="{FF2B5EF4-FFF2-40B4-BE49-F238E27FC236}">
                <a16:creationId xmlns:a16="http://schemas.microsoft.com/office/drawing/2014/main" id="{61296EC2-C0A8-1A49-9F11-4238A68389A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601" y="864001"/>
            <a:ext cx="6051609" cy="33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que 5" descr="Ministère de la Transition écologique, de la Biodiversité et des Négociations internationales sur le climat et la nature">
            <a:extLst>
              <a:ext uri="{FF2B5EF4-FFF2-40B4-BE49-F238E27FC236}">
                <a16:creationId xmlns:a16="http://schemas.microsoft.com/office/drawing/2014/main" id="{AAEA7F4D-CD6C-9AEF-4A1C-2ADBF34481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400" y="554401"/>
            <a:ext cx="3092405" cy="17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00842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que 8" descr="Ministère de la Transition écologique, de la Biodiversité et des Négociations internationales sur le climat et la nature">
            <a:extLst>
              <a:ext uri="{FF2B5EF4-FFF2-40B4-BE49-F238E27FC236}">
                <a16:creationId xmlns:a16="http://schemas.microsoft.com/office/drawing/2014/main" id="{31FA71B9-112C-63A2-28AC-97AE6C0350EA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6000" y="122400"/>
            <a:ext cx="1375202" cy="763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monnet.m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566996"/>
            <a:ext cx="8424000" cy="2160240"/>
          </a:xfrm>
        </p:spPr>
        <p:txBody>
          <a:bodyPr/>
          <a:lstStyle/>
          <a:p>
            <a:r>
              <a:rPr lang="fr-FR" sz="3600" dirty="0">
                <a:solidFill>
                  <a:schemeClr val="tx1"/>
                </a:solidFill>
              </a:rPr>
              <a:t>Accessibilité : 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>le </a:t>
            </a:r>
            <a:r>
              <a:rPr lang="fr-FR" sz="3600" dirty="0">
                <a:solidFill>
                  <a:schemeClr val="tx1"/>
                </a:solidFill>
                <a:ea typeface="+mn-ea"/>
                <a:cs typeface="+mn-cs"/>
              </a:rPr>
              <a:t>numérique</a:t>
            </a:r>
            <a:r>
              <a:rPr lang="fr-FR" sz="3600" dirty="0">
                <a:solidFill>
                  <a:schemeClr val="tx1"/>
                </a:solidFill>
              </a:rPr>
              <a:t> rend-il forcément les apprentissages plus accessibles ?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4F0022-A86C-47F3-9267-A247D5749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39502"/>
            <a:ext cx="3093750" cy="30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Après la formation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8424000" cy="2895990"/>
          </a:xfrm>
        </p:spPr>
        <p:txBody>
          <a:bodyPr numCol="2" spcCol="720000">
            <a:noAutofit/>
          </a:bodyPr>
          <a:lstStyle/>
          <a:p>
            <a:r>
              <a:rPr lang="fr-FR" sz="1600" b="1" dirty="0"/>
              <a:t>À 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Envoyer un compte rendu ou des ressources </a:t>
            </a:r>
            <a:r>
              <a:rPr lang="fr-FR" sz="1600" dirty="0"/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Si un </a:t>
            </a:r>
            <a:r>
              <a:rPr lang="fr-FR" sz="1600" b="1" dirty="0"/>
              <a:t>replay vidéo </a:t>
            </a:r>
            <a:r>
              <a:rPr lang="fr-FR" sz="1600" dirty="0"/>
              <a:t>est prévu,  le faire avec des sous-titres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Evaluer vos efforts </a:t>
            </a:r>
            <a:r>
              <a:rPr lang="fr-FR" sz="1600" dirty="0"/>
              <a:t>en proposant des retours sur la formation mais aussi sur les efforts d’accessibilité.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À éviter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Interrompre sans laisser le temps d’expression.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Employer un jargon technique ou des métaphores floues.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Lire une diapositive sans la décrire.</a:t>
            </a:r>
            <a:endParaRPr lang="fr-FR" sz="1800" b="1" dirty="0"/>
          </a:p>
          <a:p>
            <a:pPr marL="342900" indent="-342900">
              <a:buFontTx/>
              <a:buChar char="-"/>
            </a:pPr>
            <a:endParaRPr lang="fr-FR" sz="1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D63DE-14B1-40DE-AF13-1309C6287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2347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1779662"/>
            <a:ext cx="8424000" cy="3003838"/>
          </a:xfrm>
        </p:spPr>
        <p:txBody>
          <a:bodyPr/>
          <a:lstStyle/>
          <a:p>
            <a:r>
              <a:rPr lang="fr-FR" sz="2800" b="1" dirty="0"/>
              <a:t>Vos questions ?</a:t>
            </a:r>
            <a:br>
              <a:rPr lang="fr-FR" sz="2800" b="1" dirty="0"/>
            </a:br>
            <a:br>
              <a:rPr lang="fr-FR" sz="2800" b="1" dirty="0"/>
            </a:br>
            <a:br>
              <a:rPr lang="fr-FR" sz="2800" b="1" dirty="0"/>
            </a:br>
            <a:br>
              <a:rPr lang="fr-FR" sz="2800" b="1" dirty="0"/>
            </a:br>
            <a:br>
              <a:rPr lang="fr-FR" sz="2800" b="1" dirty="0"/>
            </a:br>
            <a:br>
              <a:rPr lang="fr-FR" sz="2800" b="1" dirty="0"/>
            </a:br>
            <a:r>
              <a:rPr lang="fr-FR" sz="1000" b="0" dirty="0"/>
              <a:t>Illustrations par </a:t>
            </a:r>
            <a:r>
              <a:rPr lang="fr-FR" sz="1000" b="0" dirty="0" err="1"/>
              <a:t>Storyset</a:t>
            </a:r>
            <a:r>
              <a:rPr lang="fr-FR" sz="2800" b="1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DF4C51-DFB5-430F-8778-032D97D3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99542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23528" y="1347614"/>
            <a:ext cx="8424000" cy="720000"/>
          </a:xfrm>
        </p:spPr>
        <p:txBody>
          <a:bodyPr/>
          <a:lstStyle/>
          <a:p>
            <a:r>
              <a:rPr lang="fr-FR" b="1" dirty="0"/>
              <a:t>Jean-Philippe SIMONNET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2211710"/>
            <a:ext cx="8424000" cy="2198290"/>
          </a:xfrm>
        </p:spPr>
        <p:txBody>
          <a:bodyPr/>
          <a:lstStyle/>
          <a:p>
            <a:r>
              <a:rPr lang="fr-FR" sz="1800" dirty="0">
                <a:effectLst/>
              </a:rPr>
              <a:t>Chargé de mission « hospitalité numérique » </a:t>
            </a:r>
          </a:p>
          <a:p>
            <a:r>
              <a:rPr lang="fr-FR" sz="1800" dirty="0"/>
              <a:t>à l’UNI (Usages Numériques et Innovation) </a:t>
            </a:r>
            <a:endParaRPr lang="fr-FR" sz="1800" dirty="0">
              <a:effectLst/>
            </a:endParaRPr>
          </a:p>
          <a:p>
            <a:endParaRPr lang="fr-FR" dirty="0"/>
          </a:p>
          <a:p>
            <a:r>
              <a:rPr lang="fr-FR" sz="1400" dirty="0"/>
              <a:t>Expert accessibilité́ depuis 2011</a:t>
            </a:r>
          </a:p>
          <a:p>
            <a:r>
              <a:rPr lang="fr-FR" sz="1400" dirty="0"/>
              <a:t>Formateur accessibilité, qualité web à GOBELINS Paris</a:t>
            </a:r>
          </a:p>
          <a:p>
            <a:endParaRPr lang="fr-FR" sz="1400" dirty="0"/>
          </a:p>
          <a:p>
            <a:r>
              <a:rPr lang="fr-FR" sz="1400" dirty="0">
                <a:hlinkClick r:id="rId2"/>
              </a:rPr>
              <a:t>https://simonnet.me/</a:t>
            </a:r>
            <a:endParaRPr lang="fr-FR" sz="1400" dirty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6" name="Picture 2" descr="Photo de Jean-Philippe Simonnet">
            <a:extLst>
              <a:ext uri="{FF2B5EF4-FFF2-40B4-BE49-F238E27FC236}">
                <a16:creationId xmlns:a16="http://schemas.microsoft.com/office/drawing/2014/main" id="{2D3A751D-F09B-4159-B14A-4F1BB86D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1203598"/>
            <a:ext cx="2317628" cy="23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4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/>
              <a:t>Le numérique rend-il forcément les apprentissages plus accessibles ?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5724170" cy="2574000"/>
          </a:xfrm>
        </p:spPr>
        <p:txBody>
          <a:bodyPr/>
          <a:lstStyle/>
          <a:p>
            <a:endParaRPr lang="fr-FR" dirty="0" err="1"/>
          </a:p>
          <a:p>
            <a:r>
              <a:rPr lang="fr-FR" sz="3600" b="1" dirty="0"/>
              <a:t>Une réponse simple : OUI</a:t>
            </a:r>
          </a:p>
          <a:p>
            <a:br>
              <a:rPr lang="fr-FR" sz="2400" dirty="0"/>
            </a:br>
            <a:r>
              <a:rPr lang="fr-FR" sz="2400" dirty="0"/>
              <a:t>Le numérique est LA chance de pouvoir répondre à tous les publics.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5BD2E8-1594-41D4-9499-27AF0FCD8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584864"/>
            <a:ext cx="2931790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Avantage du numérique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707654"/>
            <a:ext cx="5076098" cy="2702346"/>
          </a:xfrm>
        </p:spPr>
        <p:txBody>
          <a:bodyPr/>
          <a:lstStyle/>
          <a:p>
            <a:r>
              <a:rPr lang="fr-FR" sz="1800" b="1" dirty="0"/>
              <a:t>Maitrise du lieu , du temps et du format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b="1" dirty="0"/>
              <a:t>Enseignement à distance </a:t>
            </a:r>
            <a:r>
              <a:rPr lang="fr-FR" sz="1800" dirty="0"/>
              <a:t>(mobilité)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b="1" dirty="0"/>
              <a:t>Possibilité de formation asynchrone </a:t>
            </a:r>
            <a:br>
              <a:rPr lang="fr-FR" sz="1800" b="1" dirty="0"/>
            </a:br>
            <a:r>
              <a:rPr lang="fr-FR" sz="1800" dirty="0"/>
              <a:t>(qui permet de s’adapter au charges mentales de chacun)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b="1" dirty="0"/>
              <a:t>Format variés </a:t>
            </a:r>
            <a:r>
              <a:rPr lang="fr-FR" sz="1800" dirty="0"/>
              <a:t>pouvant répondre à différents type utilisateurs (texte/vidéos/images/audio)</a:t>
            </a:r>
          </a:p>
        </p:txBody>
      </p:sp>
      <p:pic>
        <p:nvPicPr>
          <p:cNvPr id="7" name="Image 6" descr="3 icones représentant le lieu, le temps et le format">
            <a:extLst>
              <a:ext uri="{FF2B5EF4-FFF2-40B4-BE49-F238E27FC236}">
                <a16:creationId xmlns:a16="http://schemas.microsoft.com/office/drawing/2014/main" id="{E7787209-1A1F-4C77-B74A-CA78225E3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75" b="27928"/>
          <a:stretch/>
        </p:blipFill>
        <p:spPr>
          <a:xfrm>
            <a:off x="5347835" y="648034"/>
            <a:ext cx="3425577" cy="1080121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ABFCC00-8B0B-4007-B9FB-CE58A645D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17" y="1700944"/>
            <a:ext cx="3001612" cy="30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2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60000" y="1203598"/>
            <a:ext cx="8424000" cy="432048"/>
          </a:xfrm>
        </p:spPr>
        <p:txBody>
          <a:bodyPr/>
          <a:lstStyle/>
          <a:p>
            <a:r>
              <a:rPr lang="fr-FR" cap="none" dirty="0"/>
              <a:t>Enjeux du web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5292122" cy="2574000"/>
          </a:xfrm>
        </p:spPr>
        <p:txBody>
          <a:bodyPr/>
          <a:lstStyle/>
          <a:p>
            <a:endParaRPr lang="fr-FR" dirty="0" err="1"/>
          </a:p>
          <a:p>
            <a:r>
              <a:rPr lang="fr-FR" sz="1800" dirty="0"/>
              <a:t>« Mettre le web et ses services à la disposition de tous les individus, quels que soient leur matériel ou logiciel, leur infrastructure réseau, leur langue maternelle, leur culture, leur localisation géographique, ou leurs aptitudes physiques ou mentales. »</a:t>
            </a:r>
          </a:p>
          <a:p>
            <a:r>
              <a:rPr lang="fr-FR" sz="1800" dirty="0"/>
              <a:t>Tim Berners-Lee, Fondateur du W3C</a:t>
            </a:r>
          </a:p>
        </p:txBody>
      </p:sp>
      <p:pic>
        <p:nvPicPr>
          <p:cNvPr id="2050" name="Picture 2" descr="Photo de Tim Berners Lee au CERN">
            <a:extLst>
              <a:ext uri="{FF2B5EF4-FFF2-40B4-BE49-F238E27FC236}">
                <a16:creationId xmlns:a16="http://schemas.microsoft.com/office/drawing/2014/main" id="{B4B071B2-B546-4D3D-8268-A877314C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35672"/>
            <a:ext cx="277440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40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87574"/>
            <a:ext cx="8424000" cy="632426"/>
          </a:xfrm>
        </p:spPr>
        <p:txBody>
          <a:bodyPr/>
          <a:lstStyle/>
          <a:p>
            <a:r>
              <a:rPr lang="fr-FR" sz="2800" b="1" dirty="0"/>
              <a:t>Une réponse simple : OUI mais …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563638"/>
            <a:ext cx="5292122" cy="3024336"/>
          </a:xfrm>
        </p:spPr>
        <p:txBody>
          <a:bodyPr/>
          <a:lstStyle/>
          <a:p>
            <a:r>
              <a:rPr lang="fr-FR" sz="2400" dirty="0"/>
              <a:t>Comme dans le design de projet l’accessibilité des apprentissages se pense dès la conception</a:t>
            </a:r>
          </a:p>
        </p:txBody>
      </p:sp>
      <p:pic>
        <p:nvPicPr>
          <p:cNvPr id="3074" name="Picture 2" descr="Schéma des 6 niveaux du Design Thinking : empathie, définition, idéation, prototype, test et dévelloppement">
            <a:extLst>
              <a:ext uri="{FF2B5EF4-FFF2-40B4-BE49-F238E27FC236}">
                <a16:creationId xmlns:a16="http://schemas.microsoft.com/office/drawing/2014/main" id="{6F8259B5-4C31-420F-ADF0-22B17967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8551"/>
            <a:ext cx="4550040" cy="21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E41080-3E48-4FA4-A6A1-00A839D6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78952"/>
            <a:ext cx="3491880" cy="34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1008012"/>
            <a:ext cx="8424000" cy="843657"/>
          </a:xfrm>
        </p:spPr>
        <p:txBody>
          <a:bodyPr/>
          <a:lstStyle/>
          <a:p>
            <a:r>
              <a:rPr lang="fr-FR" sz="2800" dirty="0"/>
              <a:t>Le numérique doit être conçu </a:t>
            </a:r>
            <a:br>
              <a:rPr lang="fr-FR" sz="2800" dirty="0"/>
            </a:br>
            <a:r>
              <a:rPr lang="fr-FR" sz="2800" dirty="0"/>
              <a:t>de manière accessible 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2139702"/>
            <a:ext cx="8424000" cy="24482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sz="1800" b="1" dirty="0"/>
              <a:t>Choix de la plateforme</a:t>
            </a:r>
          </a:p>
          <a:p>
            <a:pPr marL="342900" indent="-342900">
              <a:buFontTx/>
              <a:buChar char="-"/>
            </a:pPr>
            <a:r>
              <a:rPr lang="fr-FR" sz="1800" b="1" dirty="0"/>
              <a:t>Créations de contenus accessibles</a:t>
            </a:r>
          </a:p>
          <a:p>
            <a:pPr marL="342900" indent="-342900">
              <a:buFontTx/>
              <a:buChar char="-"/>
            </a:pPr>
            <a:r>
              <a:rPr lang="fr-FR" sz="1800" b="1" dirty="0"/>
              <a:t>Fracture numérique </a:t>
            </a: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b="1" dirty="0"/>
              <a:t>Surcharge cognitive</a:t>
            </a:r>
          </a:p>
          <a:p>
            <a:pPr marL="342900" indent="-342900">
              <a:buFontTx/>
              <a:buChar char="-"/>
            </a:pPr>
            <a:endParaRPr lang="fr-FR" sz="1800" b="1" dirty="0"/>
          </a:p>
          <a:p>
            <a:r>
              <a:rPr lang="fr-FR" sz="1800" dirty="0"/>
              <a:t>Vous noterez que la plupart de ces arguments se valent aussi bien pour les valides que les personnes en situation de handicap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40EDAD-DA8E-47E0-8C0A-1FDEADB23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89" y="1131590"/>
            <a:ext cx="2520221" cy="25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/>
              <a:t>Avant la formation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620000"/>
            <a:ext cx="8424000" cy="3111990"/>
          </a:xfrm>
        </p:spPr>
        <p:txBody>
          <a:bodyPr numCol="2" spcCol="720000">
            <a:noAutofit/>
          </a:bodyPr>
          <a:lstStyle/>
          <a:p>
            <a:r>
              <a:rPr lang="fr-FR" sz="1600" b="1" dirty="0"/>
              <a:t>À 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Communiquez</a:t>
            </a:r>
            <a:r>
              <a:rPr lang="fr-FR" sz="1600" dirty="0"/>
              <a:t> sur l'accessibilité mis en place pour votre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Identifier</a:t>
            </a:r>
            <a:r>
              <a:rPr lang="fr-FR" sz="1600" dirty="0"/>
              <a:t> les besoins spécifiques dès la convocation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Envoyer</a:t>
            </a:r>
            <a:r>
              <a:rPr lang="fr-FR" sz="1600" dirty="0"/>
              <a:t> l’ordre du jour et les supports au moins 48h à l’avance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Transmettez</a:t>
            </a:r>
            <a:r>
              <a:rPr lang="fr-FR" sz="1600" dirty="0"/>
              <a:t> les supports en amont</a:t>
            </a:r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À éviter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Imposer un seul canal d’inscription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Faire reposer la charge de l’accessibilité sur la personne concernée.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Distribuer les documents uniquement le jour 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Annoncer une accessibilité de manière générale – Bien préciser quels éléments sont prévus pour être accessible</a:t>
            </a:r>
            <a:endParaRPr lang="fr-FR" sz="1800" b="1" dirty="0"/>
          </a:p>
          <a:p>
            <a:pPr marL="342900" indent="-342900">
              <a:buFontTx/>
              <a:buChar char="-"/>
            </a:pPr>
            <a:endParaRPr lang="fr-FR" sz="1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66D66D-B092-446D-8132-A4581AFE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90000"/>
            <a:ext cx="1784242" cy="17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396104"/>
          </a:xfrm>
        </p:spPr>
        <p:txBody>
          <a:bodyPr/>
          <a:lstStyle/>
          <a:p>
            <a:r>
              <a:rPr lang="fr-FR" sz="2800" b="1" dirty="0"/>
              <a:t>Pendant la formation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347614"/>
            <a:ext cx="8424000" cy="3384376"/>
          </a:xfrm>
        </p:spPr>
        <p:txBody>
          <a:bodyPr numCol="2" spcCol="720000">
            <a:noAutofit/>
          </a:bodyPr>
          <a:lstStyle/>
          <a:p>
            <a:r>
              <a:rPr lang="fr-FR" sz="1600" b="1" dirty="0"/>
              <a:t>À faire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Présenter les participants </a:t>
            </a:r>
            <a:r>
              <a:rPr lang="fr-FR" sz="1600" dirty="0"/>
              <a:t>(nom, fonction) à voix haute.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Parler distinctement</a:t>
            </a:r>
            <a:r>
              <a:rPr lang="fr-FR" sz="1600" dirty="0"/>
              <a:t>, à un rythme régulier, et une seule personne à la fois. Attention a la captation du 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Décrire</a:t>
            </a:r>
            <a:r>
              <a:rPr lang="fr-FR" sz="1600" dirty="0"/>
              <a:t> les supports visuels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Prévoir des alternatives </a:t>
            </a:r>
            <a:r>
              <a:rPr lang="fr-FR" sz="1600" dirty="0"/>
              <a:t>de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Faire attention aux partage d’écran</a:t>
            </a:r>
            <a:br>
              <a:rPr lang="fr-FR" sz="1600" b="1" dirty="0"/>
            </a:br>
            <a:r>
              <a:rPr lang="fr-FR" sz="1600" dirty="0"/>
              <a:t>Taille des visuels, descriptions … 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À éviter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Cacher sa caméra pendant les présentations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Interrompre sans laisser le temps d’expression.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Employer un jargon technique ou des métaphores floues.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Lire une diapositive sans la décrire.</a:t>
            </a:r>
            <a:endParaRPr lang="fr-FR" sz="1800" b="1" dirty="0"/>
          </a:p>
          <a:p>
            <a:pPr marL="342900" indent="-342900">
              <a:buFontTx/>
              <a:buChar char="-"/>
            </a:pPr>
            <a:endParaRPr lang="fr-FR" sz="1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22/10/2025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UNI | Direction du numérique | Secrétariat général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B34178-0DB1-407B-9C89-64D0E1DD3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0000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421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tion.potx" id="{A49307EC-E821-4B93-80F4-6FEEC43D3438}" vid="{BB5197B6-FCDC-4AC1-BEB4-A671CE94E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mtebnicn-presentation</Template>
  <TotalTime>187</TotalTime>
  <Words>606</Words>
  <Application>Microsoft Office PowerPoint</Application>
  <PresentationFormat>Affichage à l'écran (16:9)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Marianne</vt:lpstr>
      <vt:lpstr>Wingdings</vt:lpstr>
      <vt:lpstr>MINISTÈRIEL</vt:lpstr>
      <vt:lpstr>Accessibilité :  le numérique rend-il forcément les apprentissages plus accessibles ?</vt:lpstr>
      <vt:lpstr>Jean-Philippe SIMONNET</vt:lpstr>
      <vt:lpstr>Le numérique rend-il forcément les apprentissages plus accessibles ?</vt:lpstr>
      <vt:lpstr>Avantage du numérique</vt:lpstr>
      <vt:lpstr>Enjeux du web</vt:lpstr>
      <vt:lpstr>Une réponse simple : OUI mais … </vt:lpstr>
      <vt:lpstr>Le numérique doit être conçu  de manière accessible  </vt:lpstr>
      <vt:lpstr>Avant la formation</vt:lpstr>
      <vt:lpstr>Pendant la formation</vt:lpstr>
      <vt:lpstr>Après la formation</vt:lpstr>
      <vt:lpstr>Vos questions ?      Illustrations par Storyset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SIMONNET Jean-Philippe</dc:creator>
  <cp:lastModifiedBy>SIMONNET Jean-Philippe</cp:lastModifiedBy>
  <cp:revision>26</cp:revision>
  <dcterms:created xsi:type="dcterms:W3CDTF">2025-10-20T08:59:58Z</dcterms:created>
  <dcterms:modified xsi:type="dcterms:W3CDTF">2025-10-20T12:07:33Z</dcterms:modified>
</cp:coreProperties>
</file>